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7" r:id="rId2"/>
    <p:sldId id="304" r:id="rId3"/>
    <p:sldId id="309" r:id="rId4"/>
    <p:sldId id="306" r:id="rId5"/>
    <p:sldId id="294" r:id="rId6"/>
    <p:sldId id="295" r:id="rId7"/>
    <p:sldId id="296" r:id="rId8"/>
    <p:sldId id="265" r:id="rId9"/>
    <p:sldId id="300" r:id="rId10"/>
    <p:sldId id="271" r:id="rId11"/>
    <p:sldId id="274" r:id="rId12"/>
    <p:sldId id="307" r:id="rId13"/>
    <p:sldId id="302" r:id="rId14"/>
    <p:sldId id="279" r:id="rId15"/>
    <p:sldId id="280" r:id="rId16"/>
    <p:sldId id="281" r:id="rId17"/>
    <p:sldId id="282" r:id="rId18"/>
    <p:sldId id="284" r:id="rId19"/>
    <p:sldId id="286" r:id="rId20"/>
    <p:sldId id="305" r:id="rId21"/>
    <p:sldId id="314" r:id="rId22"/>
    <p:sldId id="288" r:id="rId23"/>
    <p:sldId id="31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D60093"/>
    <a:srgbClr val="00FF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1E8D-27FD-4A16-AB26-A0D9173CA49A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BA87A45-BE1E-45AC-9DC5-F9BCEA127E36}" type="slidenum">
              <a:rPr lang="en-US" sz="1200">
                <a:cs typeface="Arial" pitchFamily="34" charset="0"/>
              </a:rPr>
              <a:pPr algn="r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49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A1C7A-5D26-499F-897D-686CEEC0E72B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5F33454-952E-4B19-9433-A51BD5DC6D69}" type="slidenum">
              <a:rPr lang="en-US" sz="1200">
                <a:cs typeface="Arial" pitchFamily="34" charset="0"/>
              </a:rPr>
              <a:pPr algn="r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0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700310" y="1143001"/>
            <a:ext cx="4800600" cy="1006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MẸ ỐM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-5219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TẬP 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2149475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Trần</a:t>
            </a:r>
            <a:r>
              <a:rPr lang="en-US" b="1" dirty="0" smtClean="0"/>
              <a:t> </a:t>
            </a:r>
            <a:r>
              <a:rPr lang="en-US" b="1" dirty="0" err="1" smtClean="0"/>
              <a:t>Đăng</a:t>
            </a:r>
            <a:r>
              <a:rPr lang="en-US" b="1" dirty="0" smtClean="0"/>
              <a:t> </a:t>
            </a:r>
            <a:r>
              <a:rPr lang="en-US" b="1" dirty="0" err="1" smtClean="0"/>
              <a:t>Khoa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444"/>
            <a:ext cx="12115800" cy="58475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358541" y="1154384"/>
            <a:ext cx="6943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1,2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960328" y="1836344"/>
            <a:ext cx="950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358541" y="2875964"/>
            <a:ext cx="86106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4,5: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552185" y="3810000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6,7: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769302" y="4914358"/>
            <a:ext cx="9137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0" indent="-12065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05" y="9906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9992" y="3581400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6780" y="1009194"/>
            <a:ext cx="5177820" cy="2103349"/>
            <a:chOff x="3432780" y="1009193"/>
            <a:chExt cx="5177820" cy="210334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1358216"/>
              <a:ext cx="4953000" cy="17543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i="1" u="sng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432780" y="1009193"/>
              <a:ext cx="323850" cy="1047750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73713" y="4876800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endParaRPr lang="en-US" sz="3400" b="1" i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400" b="1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400" b="1" i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771076"/>
            <a:ext cx="8305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9867" y="1600201"/>
            <a:ext cx="229435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605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838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9740" y="3810001"/>
            <a:ext cx="2438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32333" y="925750"/>
            <a:ext cx="5457826" cy="2997702"/>
            <a:chOff x="3038474" y="583699"/>
            <a:chExt cx="5457826" cy="2997702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5295900" cy="251460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3400" b="1" i="1" u="sng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3038474" y="583699"/>
              <a:ext cx="323850" cy="104775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10" y="1150441"/>
            <a:ext cx="3478060" cy="260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0700" y="25926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700"/>
            <a:ext cx="3810000" cy="3181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34182" y="3686174"/>
            <a:ext cx="8464244" cy="2562226"/>
            <a:chOff x="222556" y="3686174"/>
            <a:chExt cx="8464244" cy="2562226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28600" y="3994150"/>
              <a:ext cx="8458200" cy="2254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i="1" u="sng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bộc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22556" y="3686174"/>
              <a:ext cx="323850" cy="1047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05000" y="1905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36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145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indent="228600" algn="ctr">
              <a:buFont typeface="Arial" pitchFamily="34" charset="0"/>
              <a:buChar char="•"/>
              <a:defRPr/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xót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thương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975" y="693531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226" y="2590800"/>
            <a:ext cx="905986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2975" y="5612335"/>
            <a:ext cx="8839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6719" y="1524000"/>
            <a:ext cx="8564562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0449" y="4351642"/>
            <a:ext cx="8610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152401"/>
            <a:ext cx="83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34182" y="357375"/>
            <a:ext cx="8400419" cy="1728064"/>
            <a:chOff x="210181" y="357375"/>
            <a:chExt cx="8400419" cy="172806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305800" cy="13234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210181" y="357375"/>
              <a:ext cx="323850" cy="10477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209800" y="2667000"/>
            <a:ext cx="7924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25926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DIỄN CẢM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0700" y="134778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đổ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mưa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rào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giường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0700" y="3938588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Ngâm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múa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  <a:p>
            <a:pPr>
              <a:defRPr/>
            </a:pPr>
            <a:r>
              <a:rPr lang="en-US" sz="3600" ker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Rồi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kịch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chèo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25926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3886201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429000" y="42672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ĐỌC THUỘC LÒNG 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Đoạn</a:t>
            </a:r>
            <a:r>
              <a:rPr lang="en-US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/>
                <a:cs typeface="Arial"/>
              </a:rPr>
              <a:t> 4,5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775" y="152401"/>
            <a:ext cx="838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0" y="1295401"/>
            <a:ext cx="75819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NỐI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 7 KHỔ THƠ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65856" y="990600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3330" y="3581401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,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,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             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089982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600" b="1" u="sng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2337" y="161499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36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123551" y="2166333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1444" y="2166333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4480" y="2720040"/>
            <a:ext cx="229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endParaRPr lang="en-US" sz="36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003" y="3480300"/>
            <a:ext cx="85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0780" y="348029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u="sng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u="sng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852" y="4026758"/>
            <a:ext cx="237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1870" y="4030896"/>
            <a:ext cx="252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3379" y="4030896"/>
            <a:ext cx="235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1357" y="4579840"/>
            <a:ext cx="217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0494" y="5166636"/>
            <a:ext cx="257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88" y="386652"/>
            <a:ext cx="8251913" cy="5480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88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85950"/>
            <a:ext cx="8001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810000" y="2667000"/>
            <a:ext cx="4495800" cy="3241675"/>
          </a:xfrm>
        </p:spPr>
        <p:txBody>
          <a:bodyPr>
            <a:normAutofit lnSpcReduction="10000"/>
          </a:bodyPr>
          <a:lstStyle/>
          <a:p>
            <a:pPr marL="273050" indent="-273050" algn="ctr">
              <a:buNone/>
            </a:pP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buNone/>
            </a:pP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buNone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700" y="259260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6026"/>
            <a:ext cx="2286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724401"/>
            <a:ext cx="2209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81" name="Group 9"/>
          <p:cNvGrpSpPr>
            <a:grpSpLocks noChangeAspect="1"/>
          </p:cNvGrpSpPr>
          <p:nvPr/>
        </p:nvGrpSpPr>
        <p:grpSpPr bwMode="auto">
          <a:xfrm rot="4651953">
            <a:off x="1635126" y="-111125"/>
            <a:ext cx="1370013" cy="1592263"/>
            <a:chOff x="4944" y="658"/>
            <a:chExt cx="624" cy="553"/>
          </a:xfrm>
        </p:grpSpPr>
        <p:sp>
          <p:nvSpPr>
            <p:cNvPr id="54367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68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9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0" name="Freeform 13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1" name="Freeform 14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2" name="Freeform 15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3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4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5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6" name="Freeform 19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7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8" name="Freeform 21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79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0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1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2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3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4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5" name="Freeform 28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6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7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8" name="Freeform 31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89" name="Freeform 32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0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1" name="Freeform 34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92" name="Freeform 35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4282" name="Group 36"/>
          <p:cNvGrpSpPr>
            <a:grpSpLocks noChangeAspect="1"/>
          </p:cNvGrpSpPr>
          <p:nvPr/>
        </p:nvGrpSpPr>
        <p:grpSpPr bwMode="auto">
          <a:xfrm rot="4651953">
            <a:off x="9186863" y="-111124"/>
            <a:ext cx="1370013" cy="1592262"/>
            <a:chOff x="4944" y="658"/>
            <a:chExt cx="624" cy="553"/>
          </a:xfrm>
        </p:grpSpPr>
        <p:sp>
          <p:nvSpPr>
            <p:cNvPr id="54341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4342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3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4" name="Freeform 40"/>
            <p:cNvSpPr>
              <a:spLocks/>
            </p:cNvSpPr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5" name="Freeform 41"/>
            <p:cNvSpPr>
              <a:spLocks/>
            </p:cNvSpPr>
            <p:nvPr/>
          </p:nvSpPr>
          <p:spPr bwMode="auto">
            <a:xfrm>
              <a:off x="5207" y="661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6" name="Freeform 42"/>
            <p:cNvSpPr>
              <a:spLocks/>
            </p:cNvSpPr>
            <p:nvPr/>
          </p:nvSpPr>
          <p:spPr bwMode="auto">
            <a:xfrm>
              <a:off x="5137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7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8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49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0" name="Freeform 46"/>
            <p:cNvSpPr>
              <a:spLocks/>
            </p:cNvSpPr>
            <p:nvPr/>
          </p:nvSpPr>
          <p:spPr bwMode="auto">
            <a:xfrm>
              <a:off x="5187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1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2" name="Freeform 48"/>
            <p:cNvSpPr>
              <a:spLocks/>
            </p:cNvSpPr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3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4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5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6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7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8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59" name="Freeform 55"/>
            <p:cNvSpPr>
              <a:spLocks/>
            </p:cNvSpPr>
            <p:nvPr/>
          </p:nvSpPr>
          <p:spPr bwMode="auto">
            <a:xfrm>
              <a:off x="5166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0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1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2" name="Freeform 58"/>
            <p:cNvSpPr>
              <a:spLocks/>
            </p:cNvSpPr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3" name="Freeform 59"/>
            <p:cNvSpPr>
              <a:spLocks/>
            </p:cNvSpPr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4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5" name="Freeform 61"/>
            <p:cNvSpPr>
              <a:spLocks/>
            </p:cNvSpPr>
            <p:nvPr/>
          </p:nvSpPr>
          <p:spPr bwMode="auto">
            <a:xfrm>
              <a:off x="5022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66" name="Freeform 62"/>
            <p:cNvSpPr>
              <a:spLocks/>
            </p:cNvSpPr>
            <p:nvPr/>
          </p:nvSpPr>
          <p:spPr bwMode="auto">
            <a:xfrm>
              <a:off x="5354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Rectangle 63"/>
          <p:cNvSpPr>
            <a:spLocks noChangeArrowheads="1"/>
          </p:cNvSpPr>
          <p:nvPr/>
        </p:nvSpPr>
        <p:spPr bwMode="auto">
          <a:xfrm>
            <a:off x="2590800" y="1447800"/>
            <a:ext cx="670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TIẾT HỌC KẾT THÚC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0000FF"/>
                </a:solidFill>
              </a:rPr>
              <a:t>CHÀO </a:t>
            </a:r>
            <a:r>
              <a:rPr lang="en-US" sz="4800" b="1" dirty="0">
                <a:solidFill>
                  <a:srgbClr val="0000FF"/>
                </a:solidFill>
              </a:rPr>
              <a:t>CÁC </a:t>
            </a:r>
            <a:r>
              <a:rPr lang="en-US" sz="4800" b="1" dirty="0" smtClean="0">
                <a:solidFill>
                  <a:srgbClr val="0000FF"/>
                </a:solidFill>
              </a:rPr>
              <a:t>EM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54284" name="Group 64"/>
          <p:cNvGrpSpPr>
            <a:grpSpLocks/>
          </p:cNvGrpSpPr>
          <p:nvPr/>
        </p:nvGrpSpPr>
        <p:grpSpPr bwMode="auto">
          <a:xfrm>
            <a:off x="1981200" y="3810001"/>
            <a:ext cx="4800600" cy="847725"/>
            <a:chOff x="2350" y="1008"/>
            <a:chExt cx="1826" cy="534"/>
          </a:xfrm>
        </p:grpSpPr>
        <p:pic>
          <p:nvPicPr>
            <p:cNvPr id="54337" name="Picture 6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8" name="Picture 6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9" name="Picture 6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40" name="Picture 6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5" name="Group 69"/>
          <p:cNvGrpSpPr>
            <a:grpSpLocks/>
          </p:cNvGrpSpPr>
          <p:nvPr/>
        </p:nvGrpSpPr>
        <p:grpSpPr bwMode="auto">
          <a:xfrm>
            <a:off x="5410200" y="4495801"/>
            <a:ext cx="4800600" cy="847725"/>
            <a:chOff x="2350" y="1008"/>
            <a:chExt cx="1826" cy="534"/>
          </a:xfrm>
        </p:grpSpPr>
        <p:pic>
          <p:nvPicPr>
            <p:cNvPr id="54333" name="Picture 7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4" name="Picture 7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5" name="Picture 7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6" name="Picture 7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6" name="Group 74"/>
          <p:cNvGrpSpPr>
            <a:grpSpLocks/>
          </p:cNvGrpSpPr>
          <p:nvPr/>
        </p:nvGrpSpPr>
        <p:grpSpPr bwMode="auto">
          <a:xfrm>
            <a:off x="4800600" y="3429001"/>
            <a:ext cx="4800600" cy="847725"/>
            <a:chOff x="2350" y="1008"/>
            <a:chExt cx="1826" cy="534"/>
          </a:xfrm>
        </p:grpSpPr>
        <p:pic>
          <p:nvPicPr>
            <p:cNvPr id="54329" name="Picture 7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0" name="Picture 7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1" name="Picture 7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32" name="Picture 7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7" name="Group 79"/>
          <p:cNvGrpSpPr>
            <a:grpSpLocks/>
          </p:cNvGrpSpPr>
          <p:nvPr/>
        </p:nvGrpSpPr>
        <p:grpSpPr bwMode="auto">
          <a:xfrm>
            <a:off x="2133600" y="4800601"/>
            <a:ext cx="4800600" cy="847725"/>
            <a:chOff x="2350" y="1008"/>
            <a:chExt cx="1826" cy="534"/>
          </a:xfrm>
        </p:grpSpPr>
        <p:pic>
          <p:nvPicPr>
            <p:cNvPr id="54325" name="Picture 8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6" name="Picture 8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7" name="Picture 8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8" name="Picture 8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8" name="Group 84"/>
          <p:cNvGrpSpPr>
            <a:grpSpLocks/>
          </p:cNvGrpSpPr>
          <p:nvPr/>
        </p:nvGrpSpPr>
        <p:grpSpPr bwMode="auto">
          <a:xfrm>
            <a:off x="5105400" y="1600201"/>
            <a:ext cx="4800600" cy="847725"/>
            <a:chOff x="2350" y="1008"/>
            <a:chExt cx="1826" cy="534"/>
          </a:xfrm>
        </p:grpSpPr>
        <p:pic>
          <p:nvPicPr>
            <p:cNvPr id="54321" name="Picture 8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2" name="Picture 8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3" name="Picture 8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4" name="Picture 8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9" name="Group 89"/>
          <p:cNvGrpSpPr>
            <a:grpSpLocks/>
          </p:cNvGrpSpPr>
          <p:nvPr/>
        </p:nvGrpSpPr>
        <p:grpSpPr bwMode="auto">
          <a:xfrm>
            <a:off x="1524000" y="2971801"/>
            <a:ext cx="4800600" cy="847725"/>
            <a:chOff x="2350" y="1008"/>
            <a:chExt cx="1826" cy="534"/>
          </a:xfrm>
        </p:grpSpPr>
        <p:pic>
          <p:nvPicPr>
            <p:cNvPr id="54317" name="Picture 9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9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9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9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0" name="Group 94"/>
          <p:cNvGrpSpPr>
            <a:grpSpLocks/>
          </p:cNvGrpSpPr>
          <p:nvPr/>
        </p:nvGrpSpPr>
        <p:grpSpPr bwMode="auto">
          <a:xfrm>
            <a:off x="5486400" y="2590801"/>
            <a:ext cx="4800600" cy="847725"/>
            <a:chOff x="2350" y="1008"/>
            <a:chExt cx="1826" cy="534"/>
          </a:xfrm>
        </p:grpSpPr>
        <p:pic>
          <p:nvPicPr>
            <p:cNvPr id="54313" name="Picture 9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4" name="Picture 9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5" name="Picture 9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6" name="Picture 9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1" name="Group 99"/>
          <p:cNvGrpSpPr>
            <a:grpSpLocks/>
          </p:cNvGrpSpPr>
          <p:nvPr/>
        </p:nvGrpSpPr>
        <p:grpSpPr bwMode="auto">
          <a:xfrm>
            <a:off x="1981200" y="1828801"/>
            <a:ext cx="4800600" cy="847725"/>
            <a:chOff x="2350" y="1008"/>
            <a:chExt cx="1826" cy="534"/>
          </a:xfrm>
        </p:grpSpPr>
        <p:pic>
          <p:nvPicPr>
            <p:cNvPr id="54309" name="Picture 10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0" name="Picture 10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1" name="Picture 10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2" name="Picture 10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2" name="Group 104"/>
          <p:cNvGrpSpPr>
            <a:grpSpLocks/>
          </p:cNvGrpSpPr>
          <p:nvPr/>
        </p:nvGrpSpPr>
        <p:grpSpPr bwMode="auto">
          <a:xfrm>
            <a:off x="5029200" y="762001"/>
            <a:ext cx="4800600" cy="847725"/>
            <a:chOff x="2350" y="1008"/>
            <a:chExt cx="1826" cy="534"/>
          </a:xfrm>
        </p:grpSpPr>
        <p:pic>
          <p:nvPicPr>
            <p:cNvPr id="54305" name="Picture 10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6" name="Picture 10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7" name="Picture 10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8" name="Picture 10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3" name="Group 109"/>
          <p:cNvGrpSpPr>
            <a:grpSpLocks/>
          </p:cNvGrpSpPr>
          <p:nvPr/>
        </p:nvGrpSpPr>
        <p:grpSpPr bwMode="auto">
          <a:xfrm>
            <a:off x="4953000" y="5562601"/>
            <a:ext cx="4800600" cy="847725"/>
            <a:chOff x="2350" y="1008"/>
            <a:chExt cx="1826" cy="534"/>
          </a:xfrm>
        </p:grpSpPr>
        <p:pic>
          <p:nvPicPr>
            <p:cNvPr id="54301" name="Picture 11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2" name="Picture 11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3" name="Picture 11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4" name="Picture 11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4" name="Group 114"/>
          <p:cNvGrpSpPr>
            <a:grpSpLocks/>
          </p:cNvGrpSpPr>
          <p:nvPr/>
        </p:nvGrpSpPr>
        <p:grpSpPr bwMode="auto">
          <a:xfrm>
            <a:off x="1524000" y="685801"/>
            <a:ext cx="4800600" cy="847725"/>
            <a:chOff x="2350" y="1008"/>
            <a:chExt cx="1826" cy="534"/>
          </a:xfrm>
        </p:grpSpPr>
        <p:pic>
          <p:nvPicPr>
            <p:cNvPr id="54297" name="Picture 11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8" name="Picture 11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9" name="Picture 11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00" name="Picture 11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95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9243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9"/>
            <a:ext cx="12192000" cy="81253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dirty="0"/>
              <a:t>MẸ ỐM</a:t>
            </a:r>
          </a:p>
          <a:p>
            <a:pPr algn="ctr"/>
            <a:r>
              <a:rPr lang="en-US" dirty="0" smtClean="0"/>
              <a:t>		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i="1" dirty="0" err="1" smtClean="0"/>
              <a:t>Mọi</a:t>
            </a:r>
            <a:r>
              <a:rPr lang="en-US" i="1" dirty="0" smtClean="0"/>
              <a:t> </a:t>
            </a:r>
            <a:r>
              <a:rPr lang="en-US" i="1" dirty="0" err="1" smtClean="0"/>
              <a:t>hôm</a:t>
            </a:r>
            <a:r>
              <a:rPr lang="en-US" i="1" dirty="0" smtClean="0"/>
              <a:t>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thích</a:t>
            </a:r>
            <a:r>
              <a:rPr lang="en-US" i="1" dirty="0" smtClean="0"/>
              <a:t> </a:t>
            </a:r>
            <a:r>
              <a:rPr lang="en-US" i="1" dirty="0" err="1" smtClean="0"/>
              <a:t>vui</a:t>
            </a:r>
            <a:r>
              <a:rPr lang="en-US" i="1" dirty="0" smtClean="0"/>
              <a:t> </a:t>
            </a:r>
            <a:r>
              <a:rPr lang="en-US" i="1" dirty="0" err="1" smtClean="0"/>
              <a:t>chơi</a:t>
            </a:r>
            <a:endParaRPr lang="en-US" i="1" dirty="0" smtClean="0"/>
          </a:p>
          <a:p>
            <a:pPr algn="ctr"/>
            <a:r>
              <a:rPr lang="en-US" i="1" dirty="0" err="1" smtClean="0"/>
              <a:t>Hôm</a:t>
            </a:r>
            <a:r>
              <a:rPr lang="en-US" i="1" dirty="0" smtClean="0"/>
              <a:t> nay </a:t>
            </a:r>
            <a:r>
              <a:rPr lang="en-US" i="1" dirty="0" err="1" smtClean="0"/>
              <a:t>mẹ</a:t>
            </a:r>
            <a:r>
              <a:rPr lang="en-US" i="1" dirty="0" smtClean="0"/>
              <a:t> </a:t>
            </a:r>
            <a:r>
              <a:rPr lang="en-US" i="1" dirty="0" err="1" smtClean="0"/>
              <a:t>chẳng</a:t>
            </a:r>
            <a:r>
              <a:rPr lang="en-US" i="1" dirty="0" smtClean="0"/>
              <a:t> </a:t>
            </a:r>
            <a:r>
              <a:rPr lang="en-US" i="1" dirty="0" err="1" smtClean="0"/>
              <a:t>nói</a:t>
            </a:r>
            <a:r>
              <a:rPr lang="en-US" i="1" dirty="0" smtClean="0"/>
              <a:t> </a:t>
            </a:r>
            <a:r>
              <a:rPr lang="en-US" i="1" dirty="0" err="1" smtClean="0"/>
              <a:t>cười</a:t>
            </a:r>
            <a:r>
              <a:rPr lang="en-US" i="1" dirty="0" smtClean="0"/>
              <a:t> </a:t>
            </a:r>
            <a:r>
              <a:rPr lang="en-US" i="1" dirty="0" err="1" smtClean="0"/>
              <a:t>được</a:t>
            </a:r>
            <a:r>
              <a:rPr lang="en-US" i="1" dirty="0" smtClean="0"/>
              <a:t> </a:t>
            </a:r>
            <a:r>
              <a:rPr lang="en-US" i="1" dirty="0" err="1" smtClean="0"/>
              <a:t>đâu</a:t>
            </a:r>
            <a:endParaRPr lang="en-US" i="1" dirty="0" smtClean="0"/>
          </a:p>
          <a:p>
            <a:pPr algn="ctr"/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r>
              <a:rPr lang="en-US" i="1" dirty="0" smtClean="0"/>
              <a:t> </a:t>
            </a:r>
            <a:r>
              <a:rPr lang="en-US" i="1" dirty="0" err="1" smtClean="0"/>
              <a:t>khô</a:t>
            </a:r>
            <a:r>
              <a:rPr lang="en-US" i="1" dirty="0" smtClean="0"/>
              <a:t> </a:t>
            </a:r>
            <a:r>
              <a:rPr lang="en-US" i="1" dirty="0" err="1" smtClean="0"/>
              <a:t>giữa</a:t>
            </a:r>
            <a:r>
              <a:rPr lang="en-US" i="1" dirty="0" smtClean="0"/>
              <a:t> </a:t>
            </a:r>
            <a:r>
              <a:rPr lang="en-US" i="1" dirty="0" err="1" smtClean="0"/>
              <a:t>cơi</a:t>
            </a:r>
            <a:r>
              <a:rPr lang="en-US" i="1" dirty="0" smtClean="0"/>
              <a:t> </a:t>
            </a:r>
            <a:r>
              <a:rPr lang="en-US" i="1" dirty="0" err="1" smtClean="0"/>
              <a:t>trầu</a:t>
            </a:r>
            <a:endParaRPr lang="en-US" i="1" dirty="0" smtClean="0"/>
          </a:p>
          <a:p>
            <a:pPr algn="ctr"/>
            <a:r>
              <a:rPr lang="en-US" i="1" dirty="0" err="1" smtClean="0"/>
              <a:t>Truyện</a:t>
            </a:r>
            <a:r>
              <a:rPr lang="en-US" i="1" dirty="0" smtClean="0"/>
              <a:t> </a:t>
            </a:r>
            <a:r>
              <a:rPr lang="en-US" i="1" dirty="0" err="1" smtClean="0"/>
              <a:t>Kiều</a:t>
            </a:r>
            <a:r>
              <a:rPr lang="en-US" i="1" dirty="0" smtClean="0"/>
              <a:t> </a:t>
            </a:r>
            <a:r>
              <a:rPr lang="en-US" i="1" dirty="0" err="1" smtClean="0"/>
              <a:t>gấp</a:t>
            </a:r>
            <a:r>
              <a:rPr lang="en-US" i="1" dirty="0" smtClean="0"/>
              <a:t> </a:t>
            </a:r>
            <a:r>
              <a:rPr lang="en-US" i="1" dirty="0" err="1" smtClean="0"/>
              <a:t>lại</a:t>
            </a:r>
            <a:r>
              <a:rPr lang="en-US" i="1" dirty="0" smtClean="0"/>
              <a:t> </a:t>
            </a: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 smtClean="0"/>
              <a:t>đầu</a:t>
            </a:r>
            <a:r>
              <a:rPr lang="en-US" i="1" dirty="0" smtClean="0"/>
              <a:t> </a:t>
            </a:r>
            <a:r>
              <a:rPr lang="en-US" i="1" dirty="0" err="1" smtClean="0"/>
              <a:t>bấy</a:t>
            </a:r>
            <a:r>
              <a:rPr lang="en-US" i="1" dirty="0" smtClean="0"/>
              <a:t> nay.</a:t>
            </a:r>
          </a:p>
          <a:p>
            <a:pPr algn="ctr"/>
            <a:endParaRPr lang="vi-VN" i="1" dirty="0"/>
          </a:p>
          <a:p>
            <a:pPr algn="ctr"/>
            <a:r>
              <a:rPr lang="vi-VN" i="1" dirty="0"/>
              <a:t>Cánh màn khép lỏng cả ngày</a:t>
            </a:r>
          </a:p>
          <a:p>
            <a:pPr algn="ctr"/>
            <a:r>
              <a:rPr lang="vi-VN" i="1" dirty="0"/>
              <a:t>Ruộng vườn vắng mẹ cuốc cày sớm trưa</a:t>
            </a:r>
          </a:p>
          <a:p>
            <a:pPr algn="ctr"/>
            <a:r>
              <a:rPr lang="vi-VN" i="1" dirty="0"/>
              <a:t>Nắng mưa từ những ngày xưa</a:t>
            </a:r>
          </a:p>
          <a:p>
            <a:pPr algn="ctr"/>
            <a:r>
              <a:rPr lang="vi-VN" i="1" dirty="0"/>
              <a:t>Lặn trong đời mẹ đến giờ chưa tan.</a:t>
            </a:r>
          </a:p>
          <a:p>
            <a:pPr algn="ctr"/>
            <a:r>
              <a:rPr lang="vi-VN" i="1" dirty="0"/>
              <a:t> </a:t>
            </a:r>
          </a:p>
          <a:p>
            <a:pPr algn="ctr"/>
            <a:r>
              <a:rPr lang="vi-VN" i="1" dirty="0"/>
              <a:t>Khắp người đau buốt, nóng ran</a:t>
            </a:r>
          </a:p>
          <a:p>
            <a:pPr algn="ctr"/>
            <a:r>
              <a:rPr lang="vi-VN" i="1" dirty="0"/>
              <a:t>Mẹ ơi! Cô bác xóm làng đến thăm</a:t>
            </a:r>
          </a:p>
          <a:p>
            <a:pPr algn="ctr"/>
            <a:r>
              <a:rPr lang="vi-VN" i="1" dirty="0"/>
              <a:t>Người cho trứng, người cho cam</a:t>
            </a:r>
          </a:p>
          <a:p>
            <a:pPr algn="ctr"/>
            <a:r>
              <a:rPr lang="vi-VN" i="1" dirty="0"/>
              <a:t>Và anh y sĩ đã mang thuốc vào</a:t>
            </a:r>
            <a:r>
              <a:rPr lang="vi-VN" i="1" dirty="0" smtClean="0"/>
              <a:t>.</a:t>
            </a:r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endParaRPr lang="en-US" sz="1100" i="1" dirty="0"/>
          </a:p>
          <a:p>
            <a:pPr algn="ctr"/>
            <a:r>
              <a:rPr lang="vi-VN" i="1" dirty="0" smtClean="0"/>
              <a:t>Sáng </a:t>
            </a:r>
            <a:r>
              <a:rPr lang="vi-VN" i="1" dirty="0"/>
              <a:t>nay trời đổ mưa rào</a:t>
            </a:r>
            <a:endParaRPr lang="vi-VN" dirty="0"/>
          </a:p>
          <a:p>
            <a:pPr algn="ctr"/>
            <a:r>
              <a:rPr lang="vi-VN" i="1" dirty="0"/>
              <a:t>Nắng trong trái chín ngọt ngào bay  hương</a:t>
            </a:r>
            <a:endParaRPr lang="vi-VN" dirty="0"/>
          </a:p>
          <a:p>
            <a:pPr algn="ctr"/>
            <a:r>
              <a:rPr lang="vi-VN" i="1" dirty="0"/>
              <a:t>Cả đời đi gió đi sương</a:t>
            </a:r>
            <a:endParaRPr lang="vi-VN" dirty="0"/>
          </a:p>
          <a:p>
            <a:pPr algn="ctr"/>
            <a:r>
              <a:rPr lang="vi-VN" i="1" dirty="0"/>
              <a:t>Bây giờ mẹ lại lần giường tập đi.</a:t>
            </a:r>
            <a:endParaRPr lang="en-US" i="1" dirty="0"/>
          </a:p>
          <a:p>
            <a:pPr algn="ctr"/>
            <a:endParaRPr lang="vi-VN" dirty="0"/>
          </a:p>
          <a:p>
            <a:pPr algn="ctr"/>
            <a:r>
              <a:rPr lang="vi-VN" i="1" dirty="0"/>
              <a:t>Mẹ vui con có quản gì</a:t>
            </a:r>
            <a:endParaRPr lang="vi-VN" dirty="0"/>
          </a:p>
          <a:p>
            <a:pPr algn="ctr"/>
            <a:r>
              <a:rPr lang="vi-VN" i="1" dirty="0"/>
              <a:t>Ngâm thơ kể chuyện, rồi thì múa ca</a:t>
            </a:r>
            <a:endParaRPr lang="vi-VN" dirty="0"/>
          </a:p>
          <a:p>
            <a:pPr algn="ctr"/>
            <a:r>
              <a:rPr lang="vi-VN" i="1" dirty="0"/>
              <a:t>Rồi con diễn kịch giữa nhà</a:t>
            </a:r>
            <a:endParaRPr lang="vi-VN" dirty="0"/>
          </a:p>
          <a:p>
            <a:pPr algn="ctr"/>
            <a:r>
              <a:rPr lang="vi-VN" i="1" dirty="0"/>
              <a:t>Một mình con sắm cả ba vai chèo.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Vì con, mẹ khổ đủ điều</a:t>
            </a:r>
            <a:endParaRPr lang="vi-VN" dirty="0"/>
          </a:p>
          <a:p>
            <a:pPr algn="ctr"/>
            <a:r>
              <a:rPr lang="vi-VN" i="1" dirty="0"/>
              <a:t>Quanh đôi mắt mẹ đã nhiều nếp nhăn</a:t>
            </a:r>
            <a:endParaRPr lang="vi-VN" dirty="0"/>
          </a:p>
          <a:p>
            <a:pPr algn="ctr"/>
            <a:r>
              <a:rPr lang="vi-VN" i="1" dirty="0"/>
              <a:t>Con mong mẹ khoẻ dần dần</a:t>
            </a:r>
            <a:endParaRPr lang="vi-VN" dirty="0"/>
          </a:p>
          <a:p>
            <a:pPr algn="ctr"/>
            <a:r>
              <a:rPr lang="vi-VN" i="1" dirty="0"/>
              <a:t>Ngày ăn ngon miệng, đêm nằm ngủ say.</a:t>
            </a:r>
            <a:endParaRPr lang="vi-VN" dirty="0"/>
          </a:p>
          <a:p>
            <a:pPr algn="ctr"/>
            <a:r>
              <a:rPr lang="vi-VN" i="1" dirty="0"/>
              <a:t> </a:t>
            </a:r>
            <a:endParaRPr lang="vi-VN" dirty="0"/>
          </a:p>
          <a:p>
            <a:pPr algn="ctr"/>
            <a:r>
              <a:rPr lang="vi-VN" i="1" dirty="0"/>
              <a:t>Rồi ra đọc sách, cấy cày</a:t>
            </a:r>
            <a:endParaRPr lang="vi-VN" dirty="0"/>
          </a:p>
          <a:p>
            <a:pPr algn="ctr"/>
            <a:r>
              <a:rPr lang="vi-VN" i="1" dirty="0"/>
              <a:t>Mẹ là đất nước, tháng ngày của con...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775" y="152401"/>
            <a:ext cx="838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0" y="1160157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 KHÓ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36220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Nóng</a:t>
            </a:r>
            <a:r>
              <a:rPr lang="en-US" sz="4800" dirty="0"/>
              <a:t> r</a:t>
            </a:r>
            <a:r>
              <a:rPr lang="en-US" sz="4800" dirty="0">
                <a:solidFill>
                  <a:srgbClr val="FF0000"/>
                </a:solidFill>
              </a:rPr>
              <a:t>an</a:t>
            </a:r>
            <a:r>
              <a:rPr lang="en-US" sz="4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0677" y="329434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Đau</a:t>
            </a:r>
            <a:r>
              <a:rPr lang="en-US" sz="4800" dirty="0"/>
              <a:t> </a:t>
            </a:r>
            <a:r>
              <a:rPr lang="en-US" sz="4800" dirty="0" err="1"/>
              <a:t>b</a:t>
            </a:r>
            <a:r>
              <a:rPr lang="en-US" sz="4800" dirty="0" err="1">
                <a:solidFill>
                  <a:srgbClr val="FF0000"/>
                </a:solidFill>
              </a:rPr>
              <a:t>uốt</a:t>
            </a:r>
            <a:r>
              <a:rPr lang="en-US" sz="4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625" y="412534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>
                <a:solidFill>
                  <a:srgbClr val="FF0000"/>
                </a:solidFill>
              </a:rPr>
              <a:t>L</a:t>
            </a:r>
            <a:r>
              <a:rPr lang="en-US" sz="4800" dirty="0" err="1"/>
              <a:t>á</a:t>
            </a:r>
            <a:r>
              <a:rPr lang="en-US" sz="4800" dirty="0"/>
              <a:t> </a:t>
            </a:r>
            <a:r>
              <a:rPr lang="en-US" sz="4800" dirty="0" err="1"/>
              <a:t>tr</a:t>
            </a:r>
            <a:r>
              <a:rPr lang="en-US" sz="4800" dirty="0" err="1">
                <a:solidFill>
                  <a:srgbClr val="FF0000"/>
                </a:solidFill>
              </a:rPr>
              <a:t>ầu</a:t>
            </a:r>
            <a:r>
              <a:rPr lang="en-US" sz="4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625" y="500226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>
                <a:solidFill>
                  <a:srgbClr val="FF0000"/>
                </a:solidFill>
              </a:rPr>
              <a:t>R</a:t>
            </a:r>
            <a:r>
              <a:rPr lang="en-US" sz="4800" dirty="0" err="1"/>
              <a:t>uộng</a:t>
            </a:r>
            <a:r>
              <a:rPr lang="en-US" sz="4800" dirty="0"/>
              <a:t> </a:t>
            </a:r>
            <a:r>
              <a:rPr lang="en-US" sz="4800" dirty="0" err="1"/>
              <a:t>v</a:t>
            </a:r>
            <a:r>
              <a:rPr lang="en-US" sz="4800" dirty="0" err="1">
                <a:solidFill>
                  <a:srgbClr val="FF0000"/>
                </a:solidFill>
              </a:rPr>
              <a:t>ườn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270000"/>
            <a:ext cx="5553559" cy="491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69817" y="27432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CƠI TRẦU</a:t>
            </a:r>
          </a:p>
        </p:txBody>
      </p:sp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05800" y="2730500"/>
            <a:ext cx="17145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SĨ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524001"/>
            <a:ext cx="5903099" cy="421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8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09216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30900" y="3276601"/>
            <a:ext cx="41148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Truyện Kiều </a:t>
            </a:r>
            <a:r>
              <a:rPr lang="vi-VN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là tên gọi phổ biến của tác phẩm </a:t>
            </a:r>
            <a:r>
              <a:rPr lang="vi-VN" sz="28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Đoạn Trường Tân Thanh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vi-VN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của đại thi hào Nguyễn Du.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292100"/>
            <a:ext cx="46482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4100" cap="non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10400" y="1199070"/>
            <a:ext cx="2209800" cy="18634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KIỀU</a:t>
            </a:r>
          </a:p>
        </p:txBody>
      </p:sp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827756" y="2836663"/>
            <a:ext cx="8318500" cy="40626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</a:p>
          <a:p>
            <a:pPr algn="ctr"/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019675" y="2895601"/>
            <a:ext cx="114300" cy="462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10100" y="3667126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029202" y="46863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81700" y="52197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76900" y="6527838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1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0" y="1524001"/>
            <a:ext cx="5943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90675" y="2374687"/>
            <a:ext cx="8885606" cy="3458701"/>
            <a:chOff x="-107646" y="3181137"/>
            <a:chExt cx="8885606" cy="345870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76200" y="3531057"/>
              <a:ext cx="8854160" cy="310878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điệu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just"/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1,2</a:t>
              </a:r>
            </a:p>
            <a:p>
              <a:pPr algn="just"/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just"/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4,5</a:t>
              </a:r>
            </a:p>
            <a:p>
              <a:pPr algn="just"/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4: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6,7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98">
              <a:off x="-107646" y="3181137"/>
              <a:ext cx="323850" cy="1047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4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730</Words>
  <Application>Microsoft Office PowerPoint</Application>
  <PresentationFormat>Custom</PresentationFormat>
  <Paragraphs>169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132</cp:revision>
  <dcterms:created xsi:type="dcterms:W3CDTF">2002-01-02T21:05:36Z</dcterms:created>
  <dcterms:modified xsi:type="dcterms:W3CDTF">2019-09-02T02:42:32Z</dcterms:modified>
</cp:coreProperties>
</file>